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2"/>
  </p:notesMasterIdLst>
  <p:sldIdLst>
    <p:sldId id="256" r:id="rId2"/>
    <p:sldId id="257" r:id="rId3"/>
    <p:sldId id="259" r:id="rId4"/>
    <p:sldId id="264" r:id="rId5"/>
    <p:sldId id="283" r:id="rId6"/>
    <p:sldId id="263" r:id="rId7"/>
    <p:sldId id="292" r:id="rId8"/>
    <p:sldId id="287" r:id="rId9"/>
    <p:sldId id="289" r:id="rId10"/>
    <p:sldId id="290" r:id="rId11"/>
    <p:sldId id="291" r:id="rId12"/>
    <p:sldId id="299" r:id="rId13"/>
    <p:sldId id="307" r:id="rId14"/>
    <p:sldId id="308" r:id="rId15"/>
    <p:sldId id="288" r:id="rId16"/>
    <p:sldId id="296" r:id="rId17"/>
    <p:sldId id="297" r:id="rId18"/>
    <p:sldId id="301" r:id="rId19"/>
    <p:sldId id="298" r:id="rId20"/>
    <p:sldId id="300" r:id="rId21"/>
    <p:sldId id="271" r:id="rId22"/>
    <p:sldId id="302" r:id="rId23"/>
    <p:sldId id="272" r:id="rId24"/>
    <p:sldId id="273" r:id="rId25"/>
    <p:sldId id="303" r:id="rId26"/>
    <p:sldId id="309" r:id="rId27"/>
    <p:sldId id="310" r:id="rId28"/>
    <p:sldId id="311" r:id="rId29"/>
    <p:sldId id="304" r:id="rId30"/>
    <p:sldId id="305" r:id="rId3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05" autoAdjust="0"/>
    <p:restoredTop sz="87596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'2020'!$A$9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howVal val="1"/>
          </c:dLbls>
          <c:cat>
            <c:strRef>
              <c:f>'2020'!$B$8:$D$8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'2020'!$B$9:$D$9</c:f>
              <c:numCache>
                <c:formatCode>0.0%</c:formatCode>
                <c:ptCount val="3"/>
                <c:pt idx="0">
                  <c:v>3.7000000000000019E-3</c:v>
                </c:pt>
                <c:pt idx="1">
                  <c:v>3.8000000000000017E-3</c:v>
                </c:pt>
                <c:pt idx="2">
                  <c:v>3.6000000000000012E-3</c:v>
                </c:pt>
              </c:numCache>
            </c:numRef>
          </c:val>
        </c:ser>
        <c:ser>
          <c:idx val="1"/>
          <c:order val="1"/>
          <c:tx>
            <c:strRef>
              <c:f>'2020'!$A$10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'2020'!$B$8:$D$8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'2020'!$B$10:$D$10</c:f>
              <c:numCache>
                <c:formatCode>0.0%</c:formatCode>
                <c:ptCount val="3"/>
                <c:pt idx="0">
                  <c:v>0.11559999999999999</c:v>
                </c:pt>
                <c:pt idx="1">
                  <c:v>0.13</c:v>
                </c:pt>
                <c:pt idx="2">
                  <c:v>0.14080000000000001</c:v>
                </c:pt>
              </c:numCache>
            </c:numRef>
          </c:val>
        </c:ser>
        <c:ser>
          <c:idx val="2"/>
          <c:order val="2"/>
          <c:tx>
            <c:strRef>
              <c:f>'2020'!$A$11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'2020'!$B$8:$D$8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'2020'!$B$11:$D$11</c:f>
              <c:numCache>
                <c:formatCode>0.0%</c:formatCode>
                <c:ptCount val="3"/>
                <c:pt idx="0">
                  <c:v>0.88070000000000026</c:v>
                </c:pt>
                <c:pt idx="1">
                  <c:v>0.86600000000000021</c:v>
                </c:pt>
                <c:pt idx="2">
                  <c:v>0.85560000000000025</c:v>
                </c:pt>
              </c:numCache>
            </c:numRef>
          </c:val>
        </c:ser>
        <c:axId val="92157440"/>
        <c:axId val="93593600"/>
      </c:barChart>
      <c:catAx>
        <c:axId val="92157440"/>
        <c:scaling>
          <c:orientation val="minMax"/>
        </c:scaling>
        <c:axPos val="b"/>
        <c:tickLblPos val="nextTo"/>
        <c:crossAx val="93593600"/>
        <c:crosses val="autoZero"/>
        <c:auto val="1"/>
        <c:lblAlgn val="ctr"/>
        <c:lblOffset val="100"/>
      </c:catAx>
      <c:valAx>
        <c:axId val="93593600"/>
        <c:scaling>
          <c:orientation val="minMax"/>
        </c:scaling>
        <c:axPos val="l"/>
        <c:majorGridlines/>
        <c:numFmt formatCode="0.0%" sourceLinked="1"/>
        <c:tickLblPos val="nextTo"/>
        <c:crossAx val="921574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'Источник дохода 2020'!$B$13</c:f>
              <c:strCache>
                <c:ptCount val="1"/>
                <c:pt idx="0">
                  <c:v>2020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'Источник дохода 2020'!$A$14:$A$18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товары (работы, услуги) реализуемые на территории РФ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2020'!$B$14:$B$18</c:f>
              <c:numCache>
                <c:formatCode>0.0%</c:formatCode>
                <c:ptCount val="5"/>
                <c:pt idx="0">
                  <c:v>0.34200000000000008</c:v>
                </c:pt>
                <c:pt idx="1">
                  <c:v>0.31060000000000015</c:v>
                </c:pt>
                <c:pt idx="2">
                  <c:v>5.0900000000000001E-2</c:v>
                </c:pt>
                <c:pt idx="3">
                  <c:v>0.253</c:v>
                </c:pt>
                <c:pt idx="4">
                  <c:v>4.3000000000000003E-2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0216251820837545"/>
          <c:y val="9.629001676007764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'Источник дохода 2020'!$B$23</c:f>
              <c:strCache>
                <c:ptCount val="1"/>
                <c:pt idx="0">
                  <c:v>2021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'Источник дохода 2020'!$A$24:$A$28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товары (работы, услуги) реализуемые на территории РФ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2020'!$B$24:$B$28</c:f>
              <c:numCache>
                <c:formatCode>0.0%</c:formatCode>
                <c:ptCount val="5"/>
                <c:pt idx="0">
                  <c:v>0.31440000000000012</c:v>
                </c:pt>
                <c:pt idx="1">
                  <c:v>0.32250000000000012</c:v>
                </c:pt>
                <c:pt idx="2">
                  <c:v>6.9500000000000034E-2</c:v>
                </c:pt>
                <c:pt idx="3">
                  <c:v>0.25130000000000002</c:v>
                </c:pt>
                <c:pt idx="4">
                  <c:v>4.2200000000000001E-2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'Источник дохода 2020'!$B$33</c:f>
              <c:strCache>
                <c:ptCount val="1"/>
                <c:pt idx="0">
                  <c:v>2022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'Источник дохода 2020'!$A$34:$A$38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товары (работы, услуги) реализуемые на территории РФ</c:v>
                </c:pt>
                <c:pt idx="2">
                  <c:v>Единый сельскохозяйственный налог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'Источник дохода 2020'!$B$34:$B$38</c:f>
              <c:numCache>
                <c:formatCode>0.0%</c:formatCode>
                <c:ptCount val="5"/>
                <c:pt idx="0">
                  <c:v>0.28810000000000002</c:v>
                </c:pt>
                <c:pt idx="1">
                  <c:v>0.3076000000000001</c:v>
                </c:pt>
                <c:pt idx="2">
                  <c:v>0.14380000000000001</c:v>
                </c:pt>
                <c:pt idx="3">
                  <c:v>0.22289999999999999</c:v>
                </c:pt>
                <c:pt idx="4">
                  <c:v>3.7400000000000017E-2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'2020-1'!$A$9</c:f>
              <c:strCache>
                <c:ptCount val="1"/>
                <c:pt idx="0">
                  <c:v>Администрация Полевского сельского поселения Октябрьского муниципального района Еврейской автономной области</c:v>
                </c:pt>
              </c:strCache>
            </c:strRef>
          </c:tx>
          <c:dLbls>
            <c:showVal val="1"/>
          </c:dLbls>
          <c:cat>
            <c:strRef>
              <c:f>'2020-1'!$B$8:$D$8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'2020-1'!$B$9:$D$9</c:f>
              <c:numCache>
                <c:formatCode>0.0%</c:formatCode>
                <c:ptCount val="3"/>
                <c:pt idx="0">
                  <c:v>0.61539999999999995</c:v>
                </c:pt>
                <c:pt idx="1">
                  <c:v>0.59570000000000001</c:v>
                </c:pt>
                <c:pt idx="2">
                  <c:v>0.56340000000000001</c:v>
                </c:pt>
              </c:numCache>
            </c:numRef>
          </c:val>
        </c:ser>
        <c:ser>
          <c:idx val="1"/>
          <c:order val="1"/>
          <c:tx>
            <c:strRef>
              <c:f>'2020-1'!$A$10</c:f>
              <c:strCache>
                <c:ptCount val="1"/>
                <c:pt idx="0">
                  <c:v>Муниципальное казенное учреждение "Поселенческий центр культуры и досуга" муниципального образования "Полевское сельское поселение" Октябрьского муниципального района Еврейской автономной области</c:v>
                </c:pt>
              </c:strCache>
            </c:strRef>
          </c:tx>
          <c:dLbls>
            <c:showVal val="1"/>
          </c:dLbls>
          <c:cat>
            <c:strRef>
              <c:f>'2020-1'!$B$8:$D$8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'2020-1'!$B$10:$D$10</c:f>
              <c:numCache>
                <c:formatCode>0.0%</c:formatCode>
                <c:ptCount val="3"/>
                <c:pt idx="0">
                  <c:v>0.38460000000000011</c:v>
                </c:pt>
                <c:pt idx="1">
                  <c:v>0.4043000000000001</c:v>
                </c:pt>
                <c:pt idx="2">
                  <c:v>0.43660000000000015</c:v>
                </c:pt>
              </c:numCache>
            </c:numRef>
          </c:val>
        </c:ser>
        <c:shape val="box"/>
        <c:axId val="115477504"/>
        <c:axId val="115487488"/>
        <c:axId val="0"/>
      </c:bar3DChart>
      <c:catAx>
        <c:axId val="115477504"/>
        <c:scaling>
          <c:orientation val="minMax"/>
        </c:scaling>
        <c:axPos val="l"/>
        <c:tickLblPos val="nextTo"/>
        <c:crossAx val="115487488"/>
        <c:crosses val="autoZero"/>
        <c:auto val="1"/>
        <c:lblAlgn val="ctr"/>
        <c:lblOffset val="100"/>
      </c:catAx>
      <c:valAx>
        <c:axId val="115487488"/>
        <c:scaling>
          <c:orientation val="minMax"/>
        </c:scaling>
        <c:axPos val="b"/>
        <c:majorGridlines/>
        <c:numFmt formatCode="0.0%" sourceLinked="1"/>
        <c:tickLblPos val="nextTo"/>
        <c:crossAx val="11547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6666666666672"/>
          <c:y val="3.0296004666083402E-2"/>
          <c:w val="0.34166666666666684"/>
          <c:h val="0.93845941083099305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CF6A-6ECD-4892-A3FF-2B0199E4B04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310B-8F46-454D-8EE5-6CA12B504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4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54216-1C5B-49DB-88B7-3C27A1AB38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EB7181-C172-4C75-9750-C8C75FDAD87B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7776864" cy="2592288"/>
          </a:xfrm>
        </p:spPr>
        <p:txBody>
          <a:bodyPr>
            <a:noAutofit/>
          </a:bodyPr>
          <a:lstStyle/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 проекту бюджета Муниципального образования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«Полевское сельское поселение»</a:t>
            </a:r>
          </a:p>
          <a:p>
            <a:pPr marL="26988" algn="ctr"/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Октябрьского</a:t>
            </a:r>
            <a:r>
              <a:rPr lang="en-US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Еврейской автономной области на 2020 год и плановый период 2021 -2022 годов </a:t>
            </a:r>
          </a:p>
          <a:p>
            <a:endParaRPr lang="ru-RU" sz="4000" b="1" u="sng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85728"/>
            <a:ext cx="7416824" cy="83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Бюджет для граждан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ill Sans MT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75.fastpic.ru/big/2015/1219/5f/9cfde25c9729183615d0c0c8e162a5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4726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</a:rPr>
              <a:t>Норматив отчислений налоговых доходов в местный бюджет</a:t>
            </a:r>
            <a:r>
              <a:rPr lang="ru-RU" sz="4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8146152" cy="3096344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определяет  ту  часть от общей суммы уплаченных налогоплательщиками налогов, которая в соответствии с бюджетным законодательством остается в местном бюджете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	                  12 %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Акцизы на нефтепродукты			               1,32 %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		                  30 %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                                100 %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Земельный налог                                                                              100%</a:t>
            </a:r>
          </a:p>
          <a:p>
            <a:endParaRPr lang="ru-RU" sz="1600" dirty="0" smtClean="0">
              <a:latin typeface="Times New Roman" pitchFamily="18" charset="0"/>
            </a:endParaRPr>
          </a:p>
        </p:txBody>
      </p:sp>
      <p:pic>
        <p:nvPicPr>
          <p:cNvPr id="6" name="Рисунок 5" descr="http://ffreedom.ru/wp-content/uploads/2017/03/desyat-sekretov-finansovogo-dosta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99937"/>
            <a:ext cx="73627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constmb.ru/wp-content/uploads/sites/9/2017/04/i-35-768x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42484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2020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2021-2022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7956018"/>
              </p:ext>
            </p:extLst>
          </p:nvPr>
        </p:nvGraphicFramePr>
        <p:xfrm>
          <a:off x="467544" y="1520257"/>
          <a:ext cx="8280920" cy="2749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584176"/>
                <a:gridCol w="1368152"/>
                <a:gridCol w="1368152"/>
              </a:tblGrid>
              <a:tr h="711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дохода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2696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5856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товары (работы, услуги) реализуемые на территории РФ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489 300,00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556 961,50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598 906,94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84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280 000,0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68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6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69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1 575 300,00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1 726 961,50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1 946 906,94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</a:t>
            </a:r>
            <a:r>
              <a:rPr lang="ru-RU" sz="200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rofitrevolution.ru/wp-content/uploads/2015/08/upravlenie-dengami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600400" cy="3168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804962217"/>
              </p:ext>
            </p:extLst>
          </p:nvPr>
        </p:nvGraphicFramePr>
        <p:xfrm>
          <a:off x="839568" y="1772816"/>
          <a:ext cx="4956568" cy="482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70625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2021 года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52601974"/>
              </p:ext>
            </p:extLst>
          </p:nvPr>
        </p:nvGraphicFramePr>
        <p:xfrm>
          <a:off x="107504" y="2062862"/>
          <a:ext cx="5025160" cy="454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2" descr="C:\Users\Оксана\Desktop\Бухгалтерия\Для граждан на сайт\Образцы, таблицы\Картинки, таблицы\картинки\Ч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964491" cy="3789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9476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3.stockfresh.com/files/i/iserg/m/47/481992_stock-photo-increase-finance-on-white-background-isolated-3d-imag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9" y="1772816"/>
            <a:ext cx="4161064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2022 года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104195"/>
              </p:ext>
            </p:extLst>
          </p:nvPr>
        </p:nvGraphicFramePr>
        <p:xfrm>
          <a:off x="683568" y="1988840"/>
          <a:ext cx="4572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06681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826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8100392" cy="30963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исходя из прогнозной оценки доходной части бюджета, 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Полевского сельского поселения.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3" y="4005064"/>
            <a:ext cx="7704857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797152"/>
            <a:ext cx="1224136" cy="93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«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797153"/>
            <a:ext cx="115212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5805264"/>
            <a:ext cx="122413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«Культура ,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4725144"/>
            <a:ext cx="1296144" cy="9361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4725144"/>
            <a:ext cx="1152128" cy="8640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5877272"/>
            <a:ext cx="136815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725145"/>
            <a:ext cx="1152128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5877272"/>
            <a:ext cx="13681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«Физическая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спорт»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661248"/>
            <a:ext cx="1249808" cy="9361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«Межбюджетные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общего характера»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844617" y="4652327"/>
            <a:ext cx="288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93629" y="461548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988690" y="5156326"/>
            <a:ext cx="12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54866" y="5174326"/>
            <a:ext cx="133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460432" y="450912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660232" y="450912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52320" y="450912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40152" y="4509120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91680" y="4509120"/>
            <a:ext cx="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«Полевское сельское поселение» Октябрьского муниципального района ЕАО в 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960353997"/>
              </p:ext>
            </p:extLst>
          </p:nvPr>
        </p:nvGraphicFramePr>
        <p:xfrm>
          <a:off x="251520" y="1772816"/>
          <a:ext cx="8651480" cy="466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512168"/>
                <a:gridCol w="1512168"/>
                <a:gridCol w="1594696"/>
              </a:tblGrid>
              <a:tr h="50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1109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Администрация Полевского сельского поселения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8 383 760,00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7 719 251,50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7 404 366,94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5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казенное учреждение </a:t>
                      </a: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"Поселенческий центр культуры и досуга"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образования "Полевское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5 239 000,00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5 239 000,00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5 738 600,00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349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13 622 760,00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12 958 251,50</a:t>
                      </a:r>
                      <a:endParaRPr lang="ru-RU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13 142 966,94</a:t>
                      </a:r>
                      <a:endParaRPr lang="ru-RU" sz="2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65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подведомственным учреждениям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3717032"/>
            <a:ext cx="2592306" cy="28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347381408"/>
              </p:ext>
            </p:extLst>
          </p:nvPr>
        </p:nvGraphicFramePr>
        <p:xfrm>
          <a:off x="467544" y="1646143"/>
          <a:ext cx="6400800" cy="502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57107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по программным и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519358155"/>
              </p:ext>
            </p:extLst>
          </p:nvPr>
        </p:nvGraphicFramePr>
        <p:xfrm>
          <a:off x="467544" y="1556792"/>
          <a:ext cx="8363447" cy="252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18"/>
                <a:gridCol w="1445489"/>
                <a:gridCol w="1766709"/>
                <a:gridCol w="1617831"/>
              </a:tblGrid>
              <a:tr h="4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5 728 300,00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5 795 961,50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6 337 506,94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7 894 460,00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7 162 290,00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6 805 460,00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13 622 760,00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958 251,50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13 142 966,94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2" descr="C:\Users\Оксана\Desktop\Бухгалтерия\Для граждан на сайт\Образцы, таблицы\Картинки, таблицы\картинки\Ч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9886"/>
            <a:ext cx="4248472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901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5699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разрезе муниципальных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ustomShape 7"/>
          <p:cNvSpPr>
            <a:spLocks noGrp="1"/>
          </p:cNvSpPr>
          <p:nvPr>
            <p:ph sz="quarter" idx="13"/>
          </p:nvPr>
        </p:nvSpPr>
        <p:spPr>
          <a:xfrm flipH="1">
            <a:off x="817620" y="3717032"/>
            <a:ext cx="7657782" cy="1229965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82296" indent="0" algn="ctr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Основное мероприятие</a:t>
            </a:r>
          </a:p>
          <a:p>
            <a:pPr marL="82296" indent="0" algn="ctr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подведомственных казенных учреждений культуры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55575" y="1550436"/>
            <a:ext cx="7719826" cy="77725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муниципальном образовании «Полевское сельское поселение» на 2020-2022 год</a:t>
            </a:r>
            <a:endParaRPr lang="ru-RU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917352" y="2691492"/>
            <a:ext cx="7558049" cy="59250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82296" indent="0" algn="ctr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 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поселенческого центра культуры и досуга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«Полевского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сельского поселения»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99992" y="2327691"/>
            <a:ext cx="0" cy="397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99992" y="3317475"/>
            <a:ext cx="0" cy="399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827584" y="5312099"/>
            <a:ext cx="1584175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5 239 000,00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56520" y="5324224"/>
            <a:ext cx="1486943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5 239 000,00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48263" y="5324224"/>
            <a:ext cx="1527137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5 738 600,00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cxnSp>
        <p:nvCxnSpPr>
          <p:cNvPr id="39" name="Прямая соединительная линия 38"/>
          <p:cNvCxnSpPr>
            <a:endCxn id="23" idx="0"/>
          </p:cNvCxnSpPr>
          <p:nvPr/>
        </p:nvCxnSpPr>
        <p:spPr>
          <a:xfrm>
            <a:off x="1493417" y="4971000"/>
            <a:ext cx="126255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25217" y="4946997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668344" y="4971000"/>
            <a:ext cx="288032" cy="330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6721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046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052736"/>
            <a:ext cx="7929618" cy="5805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Одна из основных целей бюджетной политики – обеспечение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прозрачности, открытости и доступности бюджетного процесса для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населения. Инструментом реализации этой цели является «Бюджет для граждан».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Полевского сельского поселения, планируемыми и достигнутыми результатами использования бюджетных ассигнований.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Полевского сельского поселения.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«Бюджет для граждан» подготовлен администрацией Полевского сельского поселения Октябрьского муниципального района Еврейской автономной области.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нахождения: Еврейская автономная область, Октябрьский района, с. Полевое, ул. Советская, д. 10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 8(42665) 26-4-95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Факс: 8(42665)  26-4-8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polevoeokt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\Desktop\СТУПИНА\Новая папка\20171126_18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разрезе муниципальных программ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chart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4544297"/>
            <a:ext cx="2808164" cy="207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stomShape 1"/>
          <p:cNvSpPr/>
          <p:nvPr/>
        </p:nvSpPr>
        <p:spPr>
          <a:xfrm>
            <a:off x="755576" y="1268760"/>
            <a:ext cx="7704856" cy="77725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«Сохранение и развитие сети автомобильных дорог»</a:t>
            </a:r>
            <a:endParaRPr lang="ru-RU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755576" y="2339489"/>
            <a:ext cx="7704856" cy="59250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Целью программы является сохранение и развитие автомобильных дорог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04405" y="2046015"/>
            <a:ext cx="0" cy="292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755576" y="3337388"/>
            <a:ext cx="1656184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489 300,00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51920" y="3375045"/>
            <a:ext cx="158417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556 961,50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76256" y="3403893"/>
            <a:ext cx="158417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598 906,94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577904" y="2996289"/>
            <a:ext cx="0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10708" y="3007459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15225" y="3020835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s://im2-tub-ru.yandex.net/i?id=e14f5e57600290017a04b6c293481900&amp;n=33&amp;h=215&amp;w=3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653136"/>
            <a:ext cx="2486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xn----ntbcbhjbqyu4k.xn--p1ai/media/k2/items/cache/1401d86fe12347212d76c57397011332_XL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3024336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47195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500174"/>
            <a:ext cx="35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Общегосударственные вопросы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50120" cy="131153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6861591"/>
              </p:ext>
            </p:extLst>
          </p:nvPr>
        </p:nvGraphicFramePr>
        <p:xfrm>
          <a:off x="467544" y="2060848"/>
          <a:ext cx="8424937" cy="421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279"/>
                <a:gridCol w="3191233"/>
                <a:gridCol w="1296144"/>
                <a:gridCol w="1296144"/>
                <a:gridCol w="1224137"/>
              </a:tblGrid>
              <a:tr h="880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2090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Федерации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6 397 100,00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6 060 900,00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6 060 900,00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ru-RU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38 500,00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38 500,00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6 435 600,00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6 099 400,00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6 099 400,00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оборона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076218"/>
              </p:ext>
            </p:extLst>
          </p:nvPr>
        </p:nvGraphicFramePr>
        <p:xfrm>
          <a:off x="395536" y="1990726"/>
          <a:ext cx="8424936" cy="164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47"/>
                <a:gridCol w="3728797"/>
                <a:gridCol w="1296144"/>
                <a:gridCol w="1080120"/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79 400,00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80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200</a:t>
                      </a:r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82</a:t>
                      </a:r>
                      <a:r>
                        <a:rPr lang="ru-RU" sz="18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 8</a:t>
                      </a:r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79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400,00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80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2</a:t>
                      </a:r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82 800,00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Объект 5"/>
          <p:cNvSpPr txBox="1">
            <a:spLocks/>
          </p:cNvSpPr>
          <p:nvPr/>
        </p:nvSpPr>
        <p:spPr>
          <a:xfrm>
            <a:off x="1074543" y="364502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 безопасность и правоохранительная деятельность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0752062"/>
              </p:ext>
            </p:extLst>
          </p:nvPr>
        </p:nvGraphicFramePr>
        <p:xfrm>
          <a:off x="395535" y="3999060"/>
          <a:ext cx="8496944" cy="259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258"/>
                <a:gridCol w="3721295"/>
                <a:gridCol w="1224136"/>
                <a:gridCol w="1152128"/>
                <a:gridCol w="1152127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10 000,00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50 00,00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52 000,00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52 000,00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7640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5" y="1541964"/>
            <a:ext cx="412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149080"/>
            <a:ext cx="4124350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5531259"/>
              </p:ext>
            </p:extLst>
          </p:nvPr>
        </p:nvGraphicFramePr>
        <p:xfrm>
          <a:off x="395536" y="1988840"/>
          <a:ext cx="8208911" cy="211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/>
                <a:gridCol w="3214110"/>
                <a:gridCol w="1224136"/>
                <a:gridCol w="1296144"/>
                <a:gridCol w="1296143"/>
              </a:tblGrid>
              <a:tr h="437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59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489 300,00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556 961,50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598 906,94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9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области национальной экономики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12 700,00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12 700,00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12 700,00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502 000,00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569 661,50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611 606,94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3835409"/>
              </p:ext>
            </p:extLst>
          </p:nvPr>
        </p:nvGraphicFramePr>
        <p:xfrm>
          <a:off x="467544" y="4653136"/>
          <a:ext cx="8136904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758"/>
                <a:gridCol w="2840682"/>
                <a:gridCol w="1584176"/>
                <a:gridCol w="1296144"/>
                <a:gridCol w="1296144"/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Жилищной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889 838,00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513 068,00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153 638,00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185 200,00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135 200,00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135 200,00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1 075 038,00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648 268,00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288 838,00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6130" y="1547500"/>
            <a:ext cx="317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427" y="3732397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42895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1228157"/>
              </p:ext>
            </p:extLst>
          </p:nvPr>
        </p:nvGraphicFramePr>
        <p:xfrm>
          <a:off x="539552" y="2060848"/>
          <a:ext cx="828092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74"/>
                <a:gridCol w="2810066"/>
                <a:gridCol w="1512168"/>
                <a:gridCol w="1368152"/>
                <a:gridCol w="1440160"/>
              </a:tblGrid>
              <a:tr h="666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33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5 259 000,00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5 249 000,00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5 748 600,00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6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5 259 000,00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5 249 000,00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5 748 600,00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5747295"/>
              </p:ext>
            </p:extLst>
          </p:nvPr>
        </p:nvGraphicFramePr>
        <p:xfrm>
          <a:off x="395536" y="4365104"/>
          <a:ext cx="84969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62"/>
                <a:gridCol w="3153718"/>
                <a:gridCol w="1368152"/>
                <a:gridCol w="1296144"/>
                <a:gridCol w="1512168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134 200,00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134 200,00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134 200,00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134 200,00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134 200,00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134 200,00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21014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2020году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в области мероприятий непрограммных направлений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621801187"/>
              </p:ext>
            </p:extLst>
          </p:nvPr>
        </p:nvGraphicFramePr>
        <p:xfrm>
          <a:off x="467544" y="2199528"/>
          <a:ext cx="8424935" cy="170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28"/>
                <a:gridCol w="4370626"/>
                <a:gridCol w="936563"/>
                <a:gridCol w="961480"/>
                <a:gridCol w="1067738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</a:tr>
              <a:tr h="49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2 000,00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9427" y="1628800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9426" y="3861048"/>
            <a:ext cx="770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6811839"/>
              </p:ext>
            </p:extLst>
          </p:nvPr>
        </p:nvGraphicFramePr>
        <p:xfrm>
          <a:off x="395536" y="4365104"/>
          <a:ext cx="8496943" cy="167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832"/>
                <a:gridCol w="3582688"/>
                <a:gridCol w="1296144"/>
                <a:gridCol w="1224136"/>
                <a:gridCol w="1296143"/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 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труб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123 522,00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123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522,00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123 522,00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123 522,00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123 522,00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123 522,00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104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52128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проекту бюджета муниципального образования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«Полевское сельское поселение» Октябрьского муниципального района ЕАО на 2020 год и плановый период на 2021-2022 годов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484784"/>
            <a:ext cx="7344816" cy="4968552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муниципального образования «Полевское сельское поселение» на 2020 год и плановый период на 2021-2022  годов подготовлен в соответствии с требованиями Бюджетного кодекса РФ, Федерального закона от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06.10.2003 г. № 131-ФЗ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общих принципах организации местного самоуправления в Российской Федерации», областного закона от 30.09.2006 № 546-ОЗ «О межбюджетных отношениях в ЕАО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формировании объема налоговых и неналоговых доходов бюджета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учитывались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 основных направлений налоговой политики РФ на 2020 год и плановый период на 2021-2022 годов, а также предполагаемые к принятию изменения в налоговое и бюджетное законодательство и нормативные правовые акты, вступающие в силу с 01 января 2020 года.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18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86409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</a:rPr>
              <a:t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7632848" cy="44644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доходы  физических  лиц, единому сельскохозяйственному налогу, земельному налогу, налогу на имущество физических лиц учитывалось предложение главного администратора - Межрайонная ИФНС России №1 по ЕАО.  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расчете прогноза поступления по неналоговым доходам учитывалось предложение главного администратора доходов бюджета муниципального образования.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 доходам от уплаты акцизов на нефтепродукты прогноз поступлений рассчитан на основе ожидаемого поступления платежей в текущем году.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безвозмездных поступлений осуществлялось в соответствии с проектом областного бюджета на 2020 год и плановый период 2021 и 2022 годов.</a:t>
            </a:r>
          </a:p>
          <a:p>
            <a:pPr marL="4572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42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Определение объемов бюджетных ассигнований на 2020 год и на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lang="ru-RU" sz="1600" dirty="0">
                <a:solidFill>
                  <a:schemeClr val="tx1"/>
                </a:solidFill>
                <a:effectLst/>
              </a:rPr>
              <a:t> период 2021 и 2022 годов осуществлено на основе утвержденных бюджетных ассигнований по состоянию на 01.11.2019: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632848" cy="453650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выполнения целевых показателей по заработной плате отдельных категорий работников бюджетной сферы в соответствии с указами Президента РФ и повышением минимального размера оплаты труда работникам учреждений по фонду оплаты труда в муниципальных учреждениях;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бюджетные ассигнования на оплату коммунальных услуг на 2020 год учтены с учетом индексации 3,6%. 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сбалансированности бюджета муниципального образования  в условиях предоставления финансовой помощи  из областного бюджета исходя из его возможности бюджетные ассигнования предусмотрены на уровне фактического исполнения бюджета по состоянию на 01.10.2019 года. 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92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Полевского 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  <a:b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352928" cy="38884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редставленная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 предназначена для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широкого круга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пользователей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будет интересна и полезна как студентам, педагогам,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врачам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молодым семьям, так и пенсионерам и другим категориям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так как бюджет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затрагивает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интересы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жителя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Полевского сельского поселения.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Граждане – и как  налогоплательщики, и как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потребители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общественных благ – должны быть уверены в том, что передаваемые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распоряжение государства средства используются прозрачно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эффективно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просят конкретные результаты как для общества в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целом, так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для каждой семьи, для каждого человека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Мы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муниципального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«Полевское сельское поселение»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331640" y="5229200"/>
            <a:ext cx="6785645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Спасибо 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за внимание!!!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842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8935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214422"/>
            <a:ext cx="7398062" cy="16127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500594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allpapers.clipartmania.ru/uploads/gallery/main/12/hi-definition-vector-wide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760" y="731838"/>
            <a:ext cx="5559280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88273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428604"/>
            <a:ext cx="82809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7674056" cy="72008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системы Российской Федерации другому.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397799"/>
              </p:ext>
            </p:extLst>
          </p:nvPr>
        </p:nvGraphicFramePr>
        <p:xfrm>
          <a:off x="971600" y="2564903"/>
          <a:ext cx="7776864" cy="363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5368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anchor="ctr"/>
                </a:tc>
              </a:tr>
              <a:tr h="8882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1793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32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1247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трансферты – основной вид безвозмездных перечислений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2"/>
          <p:cNvSpPr txBox="1"/>
          <p:nvPr/>
        </p:nvSpPr>
        <p:spPr>
          <a:xfrm>
            <a:off x="1403648" y="980729"/>
            <a:ext cx="7128792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2843808" y="1916832"/>
            <a:ext cx="403244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494235" y="3140968"/>
            <a:ext cx="113354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277180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421196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5652120" y="3140968"/>
            <a:ext cx="1224136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7092280" y="3140968"/>
            <a:ext cx="144015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en-US" sz="1400" b="1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отчета об исполнении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4644008" y="2420888"/>
            <a:ext cx="0" cy="35979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1835696" y="2780928"/>
            <a:ext cx="597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1835696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341987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486003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6228184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7812360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5580112" y="4941168"/>
            <a:ext cx="129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5580112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6876256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5508104" y="5085184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331640" y="6165304"/>
            <a:ext cx="7128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331640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8460432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1475656" y="5661248"/>
            <a:ext cx="68407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83568" y="260648"/>
            <a:ext cx="7920880" cy="810898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ftershock.news/sites/default/files/u21540/teasers/%D0%A4%D0%B8%D0%BD%D0%B0%D0%BD%D1%81%D1%8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7" y="2852936"/>
            <a:ext cx="6611546" cy="35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12376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652654"/>
            <a:ext cx="246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504" y="1628800"/>
            <a:ext cx="2670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259632" y="1571625"/>
            <a:ext cx="1512168" cy="8953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2987825" y="5157192"/>
            <a:ext cx="1728189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259632" y="2759760"/>
            <a:ext cx="1512168" cy="885264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259632" y="3933056"/>
            <a:ext cx="1512168" cy="72008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259632" y="5157192"/>
            <a:ext cx="1512168" cy="792088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Дефицит (-)  </a:t>
            </a:r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Профицит (+), 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2987819" y="2759760"/>
            <a:ext cx="172819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13 622 760,00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2987817" y="3933056"/>
            <a:ext cx="1728197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13 622 760,00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2987825" y="1604964"/>
            <a:ext cx="1728189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2020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876382" y="1592263"/>
            <a:ext cx="1639060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2022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6804248" y="2759760"/>
            <a:ext cx="1728192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13 829 366,94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4939308" y="2759760"/>
            <a:ext cx="164891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13 287 951,50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4939308" y="3933056"/>
            <a:ext cx="1648916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2 958 251,50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6804248" y="3933056"/>
            <a:ext cx="1728192" cy="1008112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13 142 966,94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4949164" y="5157192"/>
            <a:ext cx="1639060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329 700,00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6804248" y="5157192"/>
            <a:ext cx="1728192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686 400,00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1156097" y="144462"/>
            <a:ext cx="7258050" cy="9802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79" name="Line 19"/>
          <p:cNvSpPr/>
          <p:nvPr/>
        </p:nvSpPr>
        <p:spPr>
          <a:xfrm>
            <a:off x="1464469" y="1214438"/>
            <a:ext cx="6949678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42976" y="428604"/>
            <a:ext cx="7612376" cy="642942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 fontScale="55000" lnSpcReduction="20000"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Полевского сельского поселения на 2020 год и плановый период 2021-2022 годов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stomShape 10"/>
          <p:cNvSpPr/>
          <p:nvPr/>
        </p:nvSpPr>
        <p:spPr>
          <a:xfrm>
            <a:off x="4949164" y="1604965"/>
            <a:ext cx="1639060" cy="86201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2021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49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7920880" cy="6021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628800"/>
            <a:ext cx="5040560" cy="5760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852936"/>
            <a:ext cx="2232248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852936"/>
            <a:ext cx="2219708" cy="576064"/>
          </a:xfrm>
          <a:prstGeom prst="roundRect">
            <a:avLst>
              <a:gd name="adj" fmla="val 20407"/>
            </a:avLst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715108" y="2852936"/>
            <a:ext cx="2105364" cy="57606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63688" y="2636912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78006" y="2743274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932040" y="2204864"/>
            <a:ext cx="569" cy="43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656532" y="2744068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1331640" y="3645024"/>
            <a:ext cx="2160240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акцизы;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 налоги.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3779912" y="3643314"/>
            <a:ext cx="2448272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штрафные санкции;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другие. 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660232" y="3573016"/>
            <a:ext cx="2304256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доходов в бюджет муниципального образования «Полевское сельское поселение» Октябрьского муниципального района ЕАО в 2020 году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2021-2022 годов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1971531"/>
              </p:ext>
            </p:extLst>
          </p:nvPr>
        </p:nvGraphicFramePr>
        <p:xfrm>
          <a:off x="179511" y="1647826"/>
          <a:ext cx="8784977" cy="219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034"/>
                <a:gridCol w="2150570"/>
                <a:gridCol w="2060963"/>
                <a:gridCol w="1616410"/>
              </a:tblGrid>
              <a:tr h="547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дохода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449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575 300,00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1 726 961,50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1 946 906,94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997 460,00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11 510 990,00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11 832 460,00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13 622 760,00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13 287 951,50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13 829 366,94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5425977"/>
              </p:ext>
            </p:extLst>
          </p:nvPr>
        </p:nvGraphicFramePr>
        <p:xfrm>
          <a:off x="3347864" y="4005064"/>
          <a:ext cx="55446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Оксана\Desktop\Бюджет для граждан\Ч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1484</TotalTime>
  <Words>2026</Words>
  <Application>Microsoft Office PowerPoint</Application>
  <PresentationFormat>Экран (4:3)</PresentationFormat>
  <Paragraphs>451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Бюджет для граждан </vt:lpstr>
      <vt:lpstr>Уважаемые жители Полевского сельского поселения!</vt:lpstr>
      <vt:lpstr>Основные понятия и термины</vt:lpstr>
      <vt:lpstr>Основные понятия и термины</vt:lpstr>
      <vt:lpstr>Слайд 5</vt:lpstr>
      <vt:lpstr>Основные понятия и термины</vt:lpstr>
      <vt:lpstr>Слайд 7</vt:lpstr>
      <vt:lpstr>Доходы бюджета</vt:lpstr>
      <vt:lpstr>Прогнозируемые поступления доходов в бюджет муниципального образования «Полевское сельское поселение» Октябрьского муниципального района ЕАО в 2020 году и на плановый период 2021-2022 годов  </vt:lpstr>
      <vt:lpstr>Норматив отчислений налоговых доходов в местный бюджет </vt:lpstr>
      <vt:lpstr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в 2020 году и на плановый период 2021-2022 годов  </vt:lpstr>
      <vt:lpstr>Слайд 12</vt:lpstr>
      <vt:lpstr>Слайд 13</vt:lpstr>
      <vt:lpstr>Слайд 14</vt:lpstr>
      <vt:lpstr>Расходы бюджета</vt:lpstr>
      <vt:lpstr>Распределение расходов  бюджета муниципального образования «Полевское сельское поселение» Октябрьского муниципального района ЕАО в 2020 году и на плановый период 2021-2022 годов по подведомственным учреждениям      Распределение расходов  бюджета муниципального образования «Полевское сельское поселение» Октябрьского муниципального района ЕАО в 2018 году и на плановый период 2019-2020 годов по подведомственным учреждениям     </vt:lpstr>
      <vt:lpstr>Структура расходов  бюджета муниципального образования «Полевское сельское поселение» Октябрьского муниципального района ЕАО в 2020 году и на плановый период 2021-2022 годов по подведомственным учреждениям            </vt:lpstr>
      <vt:lpstr>Распределение расходов бюджета муниципального образования «Полевское сельское поселение» Октябрьского муниципального района ЕАО в 2020 году и на плановый период 2021-2022 годов по программным и непрограммным направлениям        </vt:lpstr>
      <vt:lpstr>Расходы бюджета муниципального образования «Полевское сельское поселение» Октябрьского муниципального района ЕАО в 2020 году и на плановый период 2021-2022 годов в разрезе муниципальных программ         </vt:lpstr>
      <vt:lpstr>Расходы бюджета муниципального образования «Полевское сельское поселение» Октябрьского муниципального района ЕАО в 2020 году и на плановый период 2021-2022 годов в разрезе муниципальных программ         </vt:lpstr>
      <vt:lpstr>Расходы бюджета муниципального образования «Полевское сельское поселение» Октябрьского муниципального района ЕАО в 2020 году и на плановый период 2021-2022 годов в области мероприятий непрограммных направлений          </vt:lpstr>
      <vt:lpstr>Расходы бюджета муниципального образования «Полевское сельское поселение» Октябрьского муниципального района ЕАО в 2020 году и на плановый период 2021-2022 годов в области мероприятий непрограммных направлений           </vt:lpstr>
      <vt:lpstr>Расходы бюджета муниципального образования «Полевское сельское поселение» Октябрьского муниципального района ЕАО в 2020 году и на плановый период 2021-2022 годов в области мероприятий         </vt:lpstr>
      <vt:lpstr>Расходы бюджета муниципального образования «Полевское сельское поселение» Октябрьского муниципального района ЕАО в 2020 году и на плановый период 2021-2022 годов в области мероприятий непрограммных направлений         </vt:lpstr>
      <vt:lpstr>Расходы бюджета муниципального образования «Полевское сельское поселение» Октябрьского муниципального района ЕАО в 2020году и на плановый период 2021-2022 годов в области мероприятий непрограммных направлений       </vt:lpstr>
      <vt:lpstr>ПОЯСНИТЕЛЬНАЯ ЗАПИСКА к проекту бюджета муниципального образования «Полевское сельское поселение» Октябрьского муниципального района ЕАО на 2020 год и плановый период на 2021-2022 годов</vt:lpstr>
      <vt:lpstr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 </vt:lpstr>
      <vt:lpstr>Определение объемов бюджетных ассигнований на 2020 год и на плановый период 2021 и 2022 годов осуществлено на основе утвержденных бюджетных ассигнований по состоянию на 01.11.2019: </vt:lpstr>
      <vt:lpstr>Уважаемые жители  Полевского сельского поселения!     </vt:lpstr>
      <vt:lpstr>Слайд 30</vt:lpstr>
    </vt:vector>
  </TitlesOfParts>
  <Company>fofurmanov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2017г</dc:title>
  <dc:creator>User1</dc:creator>
  <cp:lastModifiedBy>INF-1</cp:lastModifiedBy>
  <cp:revision>182</cp:revision>
  <cp:lastPrinted>2019-12-02T03:20:58Z</cp:lastPrinted>
  <dcterms:created xsi:type="dcterms:W3CDTF">2017-05-23T06:31:16Z</dcterms:created>
  <dcterms:modified xsi:type="dcterms:W3CDTF">2019-12-17T23:17:26Z</dcterms:modified>
</cp:coreProperties>
</file>